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253224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833" autoAdjust="0"/>
  </p:normalViewPr>
  <p:slideViewPr>
    <p:cSldViewPr snapToGrid="0" showGuides="1">
      <p:cViewPr varScale="1">
        <p:scale>
          <a:sx n="112" d="100"/>
          <a:sy n="112" d="100"/>
        </p:scale>
        <p:origin x="6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E369C-A6D5-40D3-A2B0-C4874AE0AB51}" type="datetimeFigureOut">
              <a:rPr lang="en-IL" smtClean="0"/>
              <a:t>5/26/22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F689-EF62-47E4-8057-DAB20E92AB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4784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1F689-EF62-47E4-8057-DAB20E92AB4B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6875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04800" y="6437376"/>
            <a:ext cx="8534400" cy="1828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2" y="271709"/>
            <a:ext cx="5486401" cy="5972459"/>
          </a:xfrm>
        </p:spPr>
        <p:txBody>
          <a:bodyPr/>
          <a:lstStyle>
            <a:lvl1pPr>
              <a:lnSpc>
                <a:spcPct val="90000"/>
              </a:lnSpc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1751" y="321735"/>
            <a:ext cx="695452" cy="2819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0999" y="6139911"/>
            <a:ext cx="2098804" cy="5319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6302" y="540365"/>
            <a:ext cx="5729895" cy="491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0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"/>
            <a:ext cx="8534400" cy="8534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1457960"/>
            <a:ext cx="5486400" cy="4786208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8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57963"/>
            <a:ext cx="5486400" cy="4786207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6695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04800" y="1327361"/>
            <a:ext cx="5486400" cy="4916809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00800" y="1488867"/>
            <a:ext cx="5486400" cy="4755303"/>
          </a:xfrm>
        </p:spPr>
        <p:txBody>
          <a:bodyPr/>
          <a:lstStyle>
            <a:lvl1pPr>
              <a:defRPr sz="1867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99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"/>
            <a:ext cx="8534400" cy="8534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1457962"/>
            <a:ext cx="2438400" cy="4786207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8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57962"/>
            <a:ext cx="2438400" cy="4786207"/>
          </a:xfrm>
        </p:spPr>
        <p:txBody>
          <a:bodyPr/>
          <a:lstStyle>
            <a:lvl1pPr>
              <a:spcBef>
                <a:spcPts val="1467"/>
              </a:spcBef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352800" y="1457962"/>
            <a:ext cx="2438400" cy="4786207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448800" y="1457962"/>
            <a:ext cx="2438400" cy="4786207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7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"/>
            <a:ext cx="5486400" cy="8534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8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63043"/>
            <a:ext cx="5486400" cy="4781127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7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853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63042"/>
            <a:ext cx="2438400" cy="4781127"/>
          </a:xfrm>
        </p:spPr>
        <p:txBody>
          <a:bodyPr/>
          <a:lstStyle>
            <a:lvl1pPr>
              <a:spcBef>
                <a:spcPts val="1467"/>
              </a:spcBef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352800" y="1463042"/>
            <a:ext cx="2438400" cy="4781127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64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7696"/>
            <a:ext cx="5486400" cy="47548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1463044"/>
            <a:ext cx="2438400" cy="4668593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8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448800" y="1463044"/>
            <a:ext cx="2438400" cy="4668593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70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914332"/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7696"/>
            <a:ext cx="5486400" cy="47548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1499619"/>
            <a:ext cx="5486400" cy="46685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467"/>
              </a:spcBef>
              <a:buFontTx/>
              <a:buNone/>
              <a:defRPr sz="1467">
                <a:solidFill>
                  <a:schemeClr val="bg2"/>
                </a:solidFill>
              </a:defRPr>
            </a:lvl2pPr>
            <a:lvl3pPr>
              <a:defRPr sz="1467">
                <a:solidFill>
                  <a:schemeClr val="bg2"/>
                </a:solidFill>
              </a:defRPr>
            </a:lvl3pPr>
            <a:lvl4pPr>
              <a:defRPr sz="1467">
                <a:solidFill>
                  <a:schemeClr val="bg2"/>
                </a:solidFill>
              </a:defRPr>
            </a:lvl4pPr>
            <a:lvl5pPr>
              <a:defRPr sz="14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8228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52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7"/>
            <a:ext cx="5486400" cy="5870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27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7"/>
            <a:ext cx="5486400" cy="5870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1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6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5991669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3851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6096001" y="3429000"/>
            <a:ext cx="6096000" cy="34290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43843"/>
            <a:ext cx="5486400" cy="400049"/>
          </a:xfrm>
        </p:spPr>
        <p:txBody>
          <a:bodyPr/>
          <a:lstStyle>
            <a:lvl1pPr>
              <a:defRPr sz="2133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04800" y="1463044"/>
            <a:ext cx="5486400" cy="4651641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9144000" y="0"/>
            <a:ext cx="3048000" cy="342900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096000" y="0"/>
            <a:ext cx="3048000" cy="34290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650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6096001" y="3429000"/>
            <a:ext cx="6096000" cy="34290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3429000"/>
            <a:ext cx="6096000" cy="342900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9144000" y="0"/>
            <a:ext cx="3048000" cy="342900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096000" y="0"/>
            <a:ext cx="3048000" cy="342900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" y="-1"/>
            <a:ext cx="6095999" cy="342900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57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9143997" y="3429000"/>
            <a:ext cx="3048000" cy="342900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3048000" y="3429000"/>
            <a:ext cx="3048000" cy="34290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6096003" y="3429000"/>
            <a:ext cx="3047996" cy="34290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3429000"/>
            <a:ext cx="3048000" cy="342900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" y="-1"/>
            <a:ext cx="12191999" cy="342900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6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29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" y="-1"/>
            <a:ext cx="12191999" cy="1720852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79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3810000"/>
            <a:ext cx="3048000" cy="3048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333">
                <a:solidFill>
                  <a:schemeClr val="bg2"/>
                </a:solidFill>
              </a:defRPr>
            </a:lvl2pPr>
            <a:lvl3pPr>
              <a:defRPr sz="1333">
                <a:solidFill>
                  <a:schemeClr val="bg2"/>
                </a:solidFill>
              </a:defRPr>
            </a:lvl3pPr>
            <a:lvl4pPr>
              <a:defRPr sz="1333">
                <a:solidFill>
                  <a:schemeClr val="bg2"/>
                </a:solidFill>
              </a:defRPr>
            </a:lvl4pPr>
            <a:lvl5pPr>
              <a:defRPr sz="1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58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3048000" cy="6858000"/>
          </a:xfrm>
          <a:solidFill>
            <a:schemeClr val="tx1"/>
          </a:solidFill>
        </p:spPr>
        <p:txBody>
          <a:bodyPr lIns="228600" tIns="182880" rIns="228600" bIns="228600"/>
          <a:lstStyle>
            <a:lvl1pPr>
              <a:defRPr sz="2133">
                <a:solidFill>
                  <a:schemeClr val="bg2"/>
                </a:solidFill>
              </a:defRPr>
            </a:lvl1pPr>
            <a:lvl2pPr>
              <a:defRPr sz="1467">
                <a:solidFill>
                  <a:schemeClr val="bg2"/>
                </a:solidFill>
              </a:defRPr>
            </a:lvl2pPr>
            <a:lvl3pPr>
              <a:defRPr sz="1467">
                <a:solidFill>
                  <a:schemeClr val="bg2"/>
                </a:solidFill>
              </a:defRPr>
            </a:lvl3pPr>
            <a:lvl4pPr>
              <a:defRPr sz="1467">
                <a:solidFill>
                  <a:schemeClr val="bg2"/>
                </a:solidFill>
              </a:defRPr>
            </a:lvl4pPr>
            <a:lvl5pPr>
              <a:defRPr sz="14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3048000" y="0"/>
            <a:ext cx="3048000" cy="68580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  <a:lvl2pPr>
              <a:defRPr sz="1467">
                <a:solidFill>
                  <a:schemeClr val="bg2"/>
                </a:solidFill>
              </a:defRPr>
            </a:lvl2pPr>
            <a:lvl3pPr>
              <a:defRPr sz="1467">
                <a:solidFill>
                  <a:schemeClr val="bg2"/>
                </a:solidFill>
              </a:defRPr>
            </a:lvl3pPr>
            <a:lvl4pPr>
              <a:defRPr sz="1467">
                <a:solidFill>
                  <a:schemeClr val="bg2"/>
                </a:solidFill>
              </a:defRPr>
            </a:lvl4pPr>
            <a:lvl5pPr>
              <a:defRPr sz="14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3048000" cy="68580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  <a:lvl2pPr>
              <a:defRPr sz="1467">
                <a:solidFill>
                  <a:schemeClr val="bg2"/>
                </a:solidFill>
              </a:defRPr>
            </a:lvl2pPr>
            <a:lvl3pPr>
              <a:defRPr sz="1467">
                <a:solidFill>
                  <a:schemeClr val="bg2"/>
                </a:solidFill>
              </a:defRPr>
            </a:lvl3pPr>
            <a:lvl4pPr>
              <a:defRPr sz="1467">
                <a:solidFill>
                  <a:schemeClr val="bg2"/>
                </a:solidFill>
              </a:defRPr>
            </a:lvl4pPr>
            <a:lvl5pPr>
              <a:defRPr sz="14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9144000" y="0"/>
            <a:ext cx="3048000" cy="68580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867">
                <a:solidFill>
                  <a:schemeClr val="bg2"/>
                </a:solidFill>
              </a:defRPr>
            </a:lvl1pPr>
            <a:lvl2pPr>
              <a:defRPr sz="1467">
                <a:solidFill>
                  <a:schemeClr val="bg2"/>
                </a:solidFill>
              </a:defRPr>
            </a:lvl2pPr>
            <a:lvl3pPr>
              <a:defRPr sz="1467">
                <a:solidFill>
                  <a:schemeClr val="bg2"/>
                </a:solidFill>
              </a:defRPr>
            </a:lvl3pPr>
            <a:lvl4pPr>
              <a:defRPr sz="1467">
                <a:solidFill>
                  <a:schemeClr val="bg2"/>
                </a:solidFill>
              </a:defRPr>
            </a:lvl4pPr>
            <a:lvl5pPr>
              <a:defRPr sz="14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699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463044"/>
            <a:ext cx="2438400" cy="4668593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03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88653"/>
            <a:ext cx="2438400" cy="4605867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352800" y="889001"/>
            <a:ext cx="8534400" cy="5099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91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88653"/>
            <a:ext cx="2438400" cy="4605867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34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63040"/>
            <a:ext cx="2438400" cy="4669536"/>
          </a:xfrm>
        </p:spPr>
        <p:txBody>
          <a:bodyPr/>
          <a:lstStyle>
            <a:lvl1pPr>
              <a:defRPr sz="2133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352800" y="1499616"/>
            <a:ext cx="2438400" cy="4608576"/>
          </a:xfrm>
        </p:spPr>
        <p:txBody>
          <a:bodyPr/>
          <a:lstStyle>
            <a:lvl1pPr>
              <a:defRPr sz="1867"/>
            </a:lvl1pPr>
            <a:lvl2pPr marL="0" indent="0">
              <a:buNone/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787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40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498600"/>
            <a:ext cx="5486400" cy="4779264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5253171" algn="dec"/>
              </a:tabLst>
              <a:defRPr/>
            </a:lvl1pPr>
            <a:lvl2pPr marL="230701" indent="-230701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5364079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400800" y="1498600"/>
            <a:ext cx="5486400" cy="4779264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5253171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ts val="1467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5364079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4174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93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463040"/>
            <a:ext cx="2438400" cy="4669536"/>
          </a:xfrm>
        </p:spPr>
        <p:txBody>
          <a:bodyPr/>
          <a:lstStyle>
            <a:lvl1pPr>
              <a:defRPr sz="2133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352800" y="1499616"/>
            <a:ext cx="2438400" cy="4608576"/>
          </a:xfrm>
        </p:spPr>
        <p:txBody>
          <a:bodyPr/>
          <a:lstStyle>
            <a:lvl1pPr>
              <a:defRPr sz="1867"/>
            </a:lvl1pPr>
            <a:lvl2pPr marL="0" indent="0">
              <a:buNone/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267189" y="1454615"/>
            <a:ext cx="5620011" cy="4608576"/>
          </a:xfrm>
        </p:spPr>
        <p:txBody>
          <a:bodyPr/>
          <a:lstStyle>
            <a:lvl1pPr marL="156621" indent="-156621">
              <a:tabLst/>
              <a:defRPr sz="3200"/>
            </a:lvl1pPr>
            <a:lvl2pPr marL="0" indent="0"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93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256035"/>
            <a:ext cx="2438400" cy="5878660"/>
          </a:xfrm>
        </p:spPr>
        <p:txBody>
          <a:bodyPr/>
          <a:lstStyle>
            <a:lvl1pPr>
              <a:defRPr sz="2133"/>
            </a:lvl1pPr>
            <a:lvl2pPr marL="0" indent="0">
              <a:spcBef>
                <a:spcPts val="1467"/>
              </a:spcBef>
              <a:buFontTx/>
              <a:buNone/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3352800" y="300569"/>
            <a:ext cx="8534400" cy="6129867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70142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23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213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14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524000"/>
            <a:ext cx="5486400" cy="4779264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5253171" algn="dec"/>
              </a:tabLst>
              <a:defRPr sz="1467"/>
            </a:lvl1pPr>
            <a:lvl2pPr marL="230701" indent="-230701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5364079" algn="r"/>
              </a:tabLst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0509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4604" y="2914870"/>
            <a:ext cx="1722792" cy="70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42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lit bk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536589" y="290990"/>
            <a:ext cx="2946400" cy="236442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-1" y="0"/>
            <a:ext cx="4198565" cy="68580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b="0" i="0" dirty="0">
              <a:solidFill>
                <a:srgbClr val="FFFFFF"/>
              </a:solidFill>
              <a:latin typeface="IBM Plex Sans Regular" charset="0"/>
              <a:cs typeface="IBM Plex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808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5087965"/>
            <a:ext cx="3078480" cy="17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1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0420"/>
            <a:ext cx="5486400" cy="1338409"/>
          </a:xfrm>
        </p:spPr>
        <p:txBody>
          <a:bodyPr/>
          <a:lstStyle>
            <a:lvl1pPr>
              <a:defRPr sz="2133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2015407"/>
            <a:ext cx="5486400" cy="414528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28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76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0420"/>
            <a:ext cx="5486400" cy="1338409"/>
          </a:xfrm>
        </p:spPr>
        <p:txBody>
          <a:bodyPr/>
          <a:lstStyle>
            <a:lvl1pPr>
              <a:defRPr sz="2133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2015407"/>
            <a:ext cx="5486400" cy="414528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28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4280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3571"/>
            <a:ext cx="11582400" cy="5964767"/>
          </a:xfrm>
        </p:spPr>
        <p:txBody>
          <a:bodyPr/>
          <a:lstStyle>
            <a:lvl1pPr>
              <a:lnSpc>
                <a:spcPct val="90000"/>
              </a:lnSpc>
              <a:defRPr sz="1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7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7"/>
            <a:ext cx="6916616" cy="6027740"/>
          </a:xfrm>
        </p:spPr>
        <p:txBody>
          <a:bodyPr/>
          <a:lstStyle>
            <a:lvl1pPr marL="156621" indent="-156621">
              <a:tabLst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2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"/>
            <a:ext cx="5486400" cy="57707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00800" y="658368"/>
            <a:ext cx="5486400" cy="5599640"/>
          </a:xfrm>
        </p:spPr>
        <p:txBody>
          <a:bodyPr/>
          <a:lstStyle>
            <a:lvl1pPr>
              <a:spcBef>
                <a:spcPts val="1467"/>
              </a:spcBef>
              <a:spcAft>
                <a:spcPts val="0"/>
              </a:spcAft>
              <a:defRPr/>
            </a:lvl1pPr>
            <a:lvl2pPr>
              <a:spcBef>
                <a:spcPts val="1467"/>
              </a:spcBef>
              <a:defRPr/>
            </a:lvl2pPr>
            <a:lvl3pPr>
              <a:spcBef>
                <a:spcPts val="1467"/>
              </a:spcBef>
              <a:defRPr/>
            </a:lvl3pPr>
            <a:lvl4pPr>
              <a:spcBef>
                <a:spcPts val="1467"/>
              </a:spcBef>
              <a:defRPr/>
            </a:lvl4pPr>
            <a:lvl5pPr>
              <a:spcBef>
                <a:spcPts val="14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267421"/>
            <a:ext cx="5486400" cy="400049"/>
          </a:xfrm>
        </p:spPr>
        <p:txBody>
          <a:bodyPr/>
          <a:lstStyle>
            <a:lvl1pPr>
              <a:defRPr sz="14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78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5486400" cy="1279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1499619"/>
            <a:ext cx="5486400" cy="4781127"/>
          </a:xfrm>
        </p:spPr>
        <p:txBody>
          <a:bodyPr/>
          <a:lstStyle>
            <a:lvl1pPr>
              <a:spcBef>
                <a:spcPts val="0"/>
              </a:spcBef>
              <a:defRPr sz="1867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00" y="1499619"/>
            <a:ext cx="5486400" cy="4781127"/>
          </a:xfrm>
        </p:spPr>
        <p:txBody>
          <a:bodyPr/>
          <a:lstStyle>
            <a:lvl1pPr>
              <a:spcBef>
                <a:spcPts val="0"/>
              </a:spcBef>
              <a:defRPr sz="1867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19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68227"/>
            <a:ext cx="5486400" cy="5988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256035"/>
            <a:ext cx="5486400" cy="6000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144000" y="6435307"/>
            <a:ext cx="27432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defTabSz="914332"/>
            <a:fld id="{D0BE6F14-FF48-0F4F-A8AA-2E3F25371E4A}" type="slidenum">
              <a:rPr lang="en-US" smtClean="0">
                <a:solidFill>
                  <a:srgbClr val="FFFFFF"/>
                </a:solidFill>
              </a:rPr>
              <a:pPr defTabSz="914332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435307"/>
            <a:ext cx="8534400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defTabSz="914332"/>
            <a:r>
              <a:rPr lang="de-DE">
                <a:solidFill>
                  <a:srgbClr val="FFFFFF"/>
                </a:solidFill>
              </a:rPr>
              <a:t>IBM Cloud / DOC ID / Month XX, 2017 / © 2017 IBM Corporation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 dt="0"/>
  <p:txStyles>
    <p:titleStyle>
      <a:lvl1pPr algn="l" defTabSz="609555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2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609555" rtl="0" eaLnBrk="1" latinLnBrk="0" hangingPunct="1">
        <a:lnSpc>
          <a:spcPct val="100000"/>
        </a:lnSpc>
        <a:spcBef>
          <a:spcPts val="1467"/>
        </a:spcBef>
        <a:buFont typeface="Arial"/>
        <a:buNone/>
        <a:defRPr sz="1867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30701" indent="-230701" algn="l" defTabSz="60955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–"/>
        <a:defRPr sz="1867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529127" indent="-230701" algn="l" defTabSz="60955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•"/>
        <a:defRPr sz="1867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833906" indent="-224350" algn="l" defTabSz="60955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–"/>
        <a:defRPr sz="1867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1070953" indent="-230701" algn="l" defTabSz="609555" rtl="0" eaLnBrk="1" latinLnBrk="0" hangingPunct="1">
        <a:lnSpc>
          <a:spcPct val="100000"/>
        </a:lnSpc>
        <a:spcBef>
          <a:spcPts val="1467"/>
        </a:spcBef>
        <a:spcAft>
          <a:spcPts val="0"/>
        </a:spcAft>
        <a:buFont typeface="Arial"/>
        <a:buChar char="»"/>
        <a:defRPr sz="1867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ibm.com/downloads/cas/KMBQMBM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A963A-CCD3-2C4C-AA02-72D9F696F8E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640388" y="3958046"/>
            <a:ext cx="2551609" cy="2899954"/>
          </a:xfrm>
        </p:spPr>
        <p:txBody>
          <a:bodyPr/>
          <a:lstStyle/>
          <a:p>
            <a:r>
              <a:rPr lang="en-US" sz="1600" b="1" dirty="0"/>
              <a:t>Test and Drill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Tabletop exercises for the executive team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Capstone immersive drill at the IBM Security X-Force </a:t>
            </a:r>
            <a:r>
              <a:rPr lang="en-US" sz="1400" b="1" dirty="0"/>
              <a:t>Cyber Range</a:t>
            </a:r>
            <a:endParaRPr lang="en-US" sz="1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E3714-7D8E-7D4F-96FD-110C034395E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54400" y="3958046"/>
            <a:ext cx="3508106" cy="2899954"/>
          </a:xfrm>
        </p:spPr>
        <p:txBody>
          <a:bodyPr/>
          <a:lstStyle/>
          <a:p>
            <a:r>
              <a:rPr lang="en-US" sz="1600" b="1" dirty="0"/>
              <a:t>Plan Development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Cyber crisis experts work with your organization to develop a complete cyber crisis management plan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Helps preserve reputation, brand and customer loyalty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AFD9E-5AEA-7C4C-8057-C9F9A49D81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75567" y="3958046"/>
            <a:ext cx="2677885" cy="2899954"/>
          </a:xfrm>
        </p:spPr>
        <p:txBody>
          <a:bodyPr/>
          <a:lstStyle/>
          <a:p>
            <a:r>
              <a:rPr lang="en-US" sz="1600" b="1" dirty="0"/>
              <a:t>CCM Playbooks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Prescriptive playbooks for the executive team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Enable individual business functions to act in unison in a cyber crisis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Fortify an organization’s business continuity 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F5ABBF-62AF-A848-9C40-13FB64AEDC1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0" y="3958046"/>
            <a:ext cx="3454400" cy="2899954"/>
          </a:xfrm>
        </p:spPr>
        <p:txBody>
          <a:bodyPr/>
          <a:lstStyle/>
          <a:p>
            <a:r>
              <a:rPr lang="en-US" sz="1600" b="1" dirty="0"/>
              <a:t>Program Maturity Assessment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Proactive preparation to assess current plans with an in-depth look at all the components that go into cyber crises response.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Produces a detailed roadmap, specific actions, and recommendations on how to reach the program’s goals.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DA1A01-1376-C14F-A40B-1EFC7700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1" y="-5330"/>
            <a:ext cx="12191998" cy="393873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1000"/>
              </a:spcBef>
            </a:pPr>
            <a:r>
              <a:rPr lang="en-US" sz="3200" dirty="0">
                <a:solidFill>
                  <a:schemeClr val="bg2"/>
                </a:solidFill>
                <a:latin typeface="IBM Plex Sans Light" panose="020B0403050203000203" pitchFamily="34" charset="0"/>
                <a:ea typeface="IBM Plex Sans" charset="0"/>
                <a:cs typeface="IBM Plex Sans" charset="0"/>
              </a:rPr>
              <a:t>IBM Security X-Force</a:t>
            </a:r>
            <a:br>
              <a:rPr lang="en-US" sz="3200" dirty="0">
                <a:solidFill>
                  <a:schemeClr val="bg2"/>
                </a:solidFill>
                <a:latin typeface="IBM Plex Sans Light" panose="020B0403050203000203" pitchFamily="34" charset="0"/>
                <a:ea typeface="IBM Plex Sans" charset="0"/>
                <a:cs typeface="IBM Plex Sans" charset="0"/>
              </a:rPr>
            </a:br>
            <a:r>
              <a:rPr lang="en-US" sz="3200" dirty="0">
                <a:solidFill>
                  <a:schemeClr val="bg2"/>
                </a:solidFill>
                <a:latin typeface="IBM Plex Sans Light" panose="020B0403050203000203" pitchFamily="34" charset="0"/>
                <a:ea typeface="IBM Plex Sans" charset="0"/>
                <a:cs typeface="IBM Plex Sans" charset="0"/>
              </a:rPr>
              <a:t>Cyber Crisis Management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ECD4AC-4352-374B-9F93-52B73F8EC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63862" y="5377"/>
            <a:ext cx="6516940" cy="39033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30ACC5-4191-10B8-ADA3-D8349C8D4BC4}"/>
              </a:ext>
            </a:extLst>
          </p:cNvPr>
          <p:cNvSpPr txBox="1"/>
          <p:nvPr/>
        </p:nvSpPr>
        <p:spPr>
          <a:xfrm>
            <a:off x="211198" y="1540516"/>
            <a:ext cx="46320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IBM Plex Sans Light" panose="020B0403050203000203" pitchFamily="34" charset="0"/>
              </a:rPr>
              <a:t>Many organizations have plans to respond to a crisis. Very few know how to respond to a </a:t>
            </a:r>
            <a:r>
              <a:rPr lang="en-US" sz="1600" i="1" dirty="0">
                <a:solidFill>
                  <a:schemeClr val="bg2"/>
                </a:solidFill>
                <a:latin typeface="IBM Plex Sans Light" panose="020B0403050203000203" pitchFamily="34" charset="0"/>
              </a:rPr>
              <a:t>cyber crisis</a:t>
            </a:r>
            <a:r>
              <a:rPr lang="en-US" sz="1600" dirty="0">
                <a:solidFill>
                  <a:schemeClr val="bg2"/>
                </a:solidFill>
                <a:latin typeface="IBM Plex Sans Light" panose="020B0403050203000203" pitchFamily="34" charset="0"/>
              </a:rPr>
              <a:t>.</a:t>
            </a:r>
          </a:p>
          <a:p>
            <a:endParaRPr lang="en-US" sz="1600" dirty="0">
              <a:solidFill>
                <a:schemeClr val="bg2"/>
              </a:solidFill>
              <a:latin typeface="IBM Plex Sans Light" panose="020B0403050203000203" pitchFamily="34" charset="0"/>
            </a:endParaRPr>
          </a:p>
          <a:p>
            <a:r>
              <a:rPr lang="en-US" sz="1600" dirty="0">
                <a:solidFill>
                  <a:schemeClr val="bg2"/>
                </a:solidFill>
                <a:latin typeface="IBM Plex Sans Light" panose="020B0403050203000203" pitchFamily="34" charset="0"/>
              </a:rPr>
              <a:t>A whole-of-business, crisis-level cyberattack that escalates beyond traditional incident response and threatens the entirety of your organization.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D4201-4D06-3F01-C817-EC80F9B08C46}"/>
              </a:ext>
            </a:extLst>
          </p:cNvPr>
          <p:cNvSpPr txBox="1"/>
          <p:nvPr/>
        </p:nvSpPr>
        <p:spPr>
          <a:xfrm>
            <a:off x="8073820" y="3530225"/>
            <a:ext cx="3906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IBM Plex Sans Light" panose="020B0403050203000203" pitchFamily="34" charset="0"/>
                <a:ea typeface="IBM Plex Sans" charset="0"/>
                <a:cs typeface="IBM Plex Sans" charset="0"/>
              </a:rPr>
              <a:t>For more information, download the </a:t>
            </a:r>
            <a:r>
              <a:rPr lang="en-US" sz="1200" b="1" dirty="0">
                <a:solidFill>
                  <a:schemeClr val="bg2"/>
                </a:solidFill>
                <a:latin typeface="IBM Plex Sans Light" panose="020B0403050203000203" pitchFamily="34" charset="0"/>
                <a:ea typeface="IBM Plex Sans" charset="0"/>
                <a:cs typeface="IBM Plex Sans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solution brief</a:t>
            </a:r>
            <a:endParaRPr lang="en-IL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7221"/>
      </p:ext>
    </p:extLst>
  </p:cSld>
  <p:clrMapOvr>
    <a:masterClrMapping/>
  </p:clrMapOvr>
</p:sld>
</file>

<file path=ppt/theme/theme1.xml><?xml version="1.0" encoding="utf-8"?>
<a:theme xmlns:a="http://schemas.openxmlformats.org/drawingml/2006/main" name="4_dk_blu_background_2017">
  <a:themeElements>
    <a:clrScheme name="IBM Master Presentation 20170523 1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1FB3CF"/>
      </a:accent4>
      <a:accent5>
        <a:srgbClr val="6E177D"/>
      </a:accent5>
      <a:accent6>
        <a:srgbClr val="DB2663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6" id="{9B69DC36-69DC-9F44-A4AC-DEF3F2BC1EC0}" vid="{9A7E53AD-5CD8-1643-AC02-33B719B248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167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IBM Plex Sans</vt:lpstr>
      <vt:lpstr>IBM Plex Sans Light</vt:lpstr>
      <vt:lpstr>IBM Plex Sans Regular</vt:lpstr>
      <vt:lpstr>4_dk_blu_background_2017</vt:lpstr>
      <vt:lpstr>IBM Security X-Force Cyber Crisis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1 slide </dc:title>
  <dc:creator>Xavier Cazin</dc:creator>
  <cp:lastModifiedBy>Salina Wuttke</cp:lastModifiedBy>
  <cp:revision>6</cp:revision>
  <dcterms:created xsi:type="dcterms:W3CDTF">2021-05-19T13:04:35Z</dcterms:created>
  <dcterms:modified xsi:type="dcterms:W3CDTF">2022-05-26T13:46:25Z</dcterms:modified>
</cp:coreProperties>
</file>